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1" r:id="rId3"/>
    <p:sldId id="262" r:id="rId4"/>
    <p:sldId id="308" r:id="rId5"/>
    <p:sldId id="307" r:id="rId6"/>
    <p:sldId id="303" r:id="rId7"/>
    <p:sldId id="310" r:id="rId8"/>
    <p:sldId id="311" r:id="rId9"/>
    <p:sldId id="283" r:id="rId10"/>
    <p:sldId id="278" r:id="rId11"/>
    <p:sldId id="306" r:id="rId12"/>
    <p:sldId id="304" r:id="rId13"/>
    <p:sldId id="280" r:id="rId14"/>
    <p:sldId id="312" r:id="rId15"/>
    <p:sldId id="281" r:id="rId16"/>
    <p:sldId id="279" r:id="rId17"/>
    <p:sldId id="316" r:id="rId18"/>
    <p:sldId id="287" r:id="rId19"/>
    <p:sldId id="330" r:id="rId20"/>
    <p:sldId id="285" r:id="rId21"/>
    <p:sldId id="317" r:id="rId22"/>
    <p:sldId id="286" r:id="rId23"/>
    <p:sldId id="315" r:id="rId24"/>
    <p:sldId id="313" r:id="rId25"/>
    <p:sldId id="320" r:id="rId26"/>
    <p:sldId id="319" r:id="rId27"/>
    <p:sldId id="321" r:id="rId28"/>
    <p:sldId id="284" r:id="rId29"/>
    <p:sldId id="332" r:id="rId30"/>
    <p:sldId id="333" r:id="rId31"/>
    <p:sldId id="334" r:id="rId32"/>
    <p:sldId id="335" r:id="rId33"/>
    <p:sldId id="293" r:id="rId34"/>
    <p:sldId id="295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26" r:id="rId43"/>
    <p:sldId id="282" r:id="rId44"/>
    <p:sldId id="302" r:id="rId45"/>
    <p:sldId id="265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hdXTsVbnQVQqVIfnGXu0bzBv7d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95"/>
    <p:restoredTop sz="94607"/>
  </p:normalViewPr>
  <p:slideViewPr>
    <p:cSldViewPr snapToGrid="0" snapToObjects="1">
      <p:cViewPr varScale="1">
        <p:scale>
          <a:sx n="83" d="100"/>
          <a:sy n="83" d="100"/>
        </p:scale>
        <p:origin x="108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382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8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69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48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044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217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120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3549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222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01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5827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195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1713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56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938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624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587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449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779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61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036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46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46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562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4064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655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3212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4066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459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14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154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519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368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2HORAS</a:t>
            </a: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8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UNIX" TargetMode="External"/><Relationship Id="rId7" Type="http://schemas.openxmlformats.org/officeDocument/2006/relationships/hyperlink" Target="https://es.wikipedia.org/wiki/Richard_Stallman" TargetMode="External"/><Relationship Id="rId2" Type="http://schemas.openxmlformats.org/officeDocument/2006/relationships/hyperlink" Target="https://es.wikipedia.org/wiki/Acr%C3%B3nim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Int%C3%A9rprete_de_comandos" TargetMode="External"/><Relationship Id="rId5" Type="http://schemas.openxmlformats.org/officeDocument/2006/relationships/hyperlink" Target="https://es.wikipedia.org/wiki/Sistema_operativo" TargetMode="External"/><Relationship Id="rId4" Type="http://schemas.openxmlformats.org/officeDocument/2006/relationships/hyperlink" Target="https://es.wikipedia.org/wiki/IEE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sys.es/blog/comandos-nano" TargetMode="External"/><Relationship Id="rId4" Type="http://schemas.openxmlformats.org/officeDocument/2006/relationships/hyperlink" Target="https://www.edu.xunta.gal/centros/zonabetanzosd6/node/29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/linu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" y="0"/>
            <a:ext cx="12189632" cy="68593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24000" y="3281234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7500"/>
              <a:buFont typeface="Calibri"/>
              <a:buNone/>
            </a:pPr>
            <a:r>
              <a:rPr lang="es-PE" sz="3200" b="1" dirty="0">
                <a:solidFill>
                  <a:srgbClr val="5EBCD2"/>
                </a:solidFill>
                <a:latin typeface="Arial"/>
                <a:ea typeface="Arial"/>
                <a:cs typeface="Arial"/>
                <a:sym typeface="Arial"/>
              </a:rPr>
              <a:t>Introducción a GNU/Linux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4000" y="455458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Docente: </a:t>
            </a:r>
            <a:r>
              <a:rPr lang="es-P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Francis De la Cruz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595581" y="2630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Componentes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7100" y="1555846"/>
            <a:ext cx="7148689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 /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Núcleo: ejecuta programas, administra y gestiona recursos del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hardware.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45A9B7-2090-4AE6-A224-05E4DBB2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866" y="3649887"/>
            <a:ext cx="20574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556561-A1D4-60F4-3A93-45111399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123" y="4851373"/>
            <a:ext cx="2057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4BEDC-0454-13A4-05DC-17D1BC9CC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391" y="1984462"/>
            <a:ext cx="1383750" cy="1630749"/>
          </a:xfrm>
          <a:prstGeom prst="rect">
            <a:avLst/>
          </a:prstGeom>
        </p:spPr>
      </p:pic>
      <p:pic>
        <p:nvPicPr>
          <p:cNvPr id="9" name="Picture 2" descr="Demystifiying The Linux Kernel – Digilent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78" y="2641686"/>
            <a:ext cx="4734991" cy="37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595581" y="2630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Componentes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7100" y="1555846"/>
            <a:ext cx="7148689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algn="just">
              <a:lnSpc>
                <a:spcPct val="134375"/>
              </a:lnSpc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Shell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interface de usuario para ejecución de comandos, ejem: sh, zsh,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bash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45A9B7-2090-4AE6-A224-05E4DBB2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866" y="3649887"/>
            <a:ext cx="20574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556561-A1D4-60F4-3A93-45111399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123" y="4851373"/>
            <a:ext cx="2057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4BEDC-0454-13A4-05DC-17D1BC9CC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391" y="1984462"/>
            <a:ext cx="1383750" cy="1630749"/>
          </a:xfrm>
          <a:prstGeom prst="rect">
            <a:avLst/>
          </a:prstGeom>
        </p:spPr>
      </p:pic>
      <p:pic>
        <p:nvPicPr>
          <p:cNvPr id="8" name="Picture 2" descr="enter image description he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15" y="3311375"/>
            <a:ext cx="65341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6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endParaRPr lang="en-US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7148689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algn="just">
              <a:lnSpc>
                <a:spcPct val="134375"/>
              </a:lnSpc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Sistemas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archivos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organización de directorios y archivos, ejem: ext2, ext3, ext4, etc.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Programas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especializados como editor de texto, compiladores, tail, ls, cd, etc.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45A9B7-2090-4AE6-A224-05E4DBB2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866" y="3649887"/>
            <a:ext cx="20574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A556561-A1D4-60F4-3A93-45111399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123" y="4851373"/>
            <a:ext cx="2057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3D4BEDC-0454-13A4-05DC-17D1BC9CC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391" y="1984462"/>
            <a:ext cx="1383750" cy="16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5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189617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Distribuciones</a:t>
            </a:r>
            <a:r>
              <a:rPr lang="en-US" dirty="0"/>
              <a:t> GNU/Linux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397164" y="2282150"/>
            <a:ext cx="6393909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Enfocados a las diferentes necesidades: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Servidores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(web, ftp, email, etc),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(amazon linux),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Android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),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IoT (ubuntu core), Sistemas embebidos, DJs, Media, Developers, Desktop, Live, Security, etc.</a:t>
            </a:r>
          </a:p>
          <a:p>
            <a:pPr marL="12700" lvl="0">
              <a:lnSpc>
                <a:spcPct val="134375"/>
              </a:lnSpc>
            </a:pPr>
            <a:r>
              <a:rPr lang="es-PE" sz="2000" b="1" i="1" u="sng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Analogía de ensamblaje de carros, recordemos los componentes.</a:t>
            </a:r>
            <a:br>
              <a:rPr lang="es-PE" sz="2000" b="1" i="1" u="sng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b="1" i="1" u="sng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Cuál es su corazón?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C15DF6-B00D-0592-AFC9-AFC7DB435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458" y="1997405"/>
            <a:ext cx="4352684" cy="2205295"/>
          </a:xfrm>
          <a:prstGeom prst="rect">
            <a:avLst/>
          </a:prstGeom>
        </p:spPr>
      </p:pic>
      <p:pic>
        <p:nvPicPr>
          <p:cNvPr id="3076" name="Picture 4" descr="Kali Linux 2017.3 ya disponible con interesantes novedades | Linux Adictos">
            <a:extLst>
              <a:ext uri="{FF2B5EF4-FFF2-40B4-BE49-F238E27FC236}">
                <a16:creationId xmlns:a16="http://schemas.microsoft.com/office/drawing/2014/main" id="{EEE598D4-FE73-A536-5E1C-E8476AC6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507" y="4039510"/>
            <a:ext cx="1634686" cy="81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RENDIENDO APRENDO LAS PARTES DE TU AUTOMÓVIL QUE DEBERÍAS CONOCER El motor.  Cada vehículo consta de un motor y gran parte de ellos usan un motor de  combustión interna que opera con">
            <a:extLst>
              <a:ext uri="{FF2B5EF4-FFF2-40B4-BE49-F238E27FC236}">
                <a16:creationId xmlns:a16="http://schemas.microsoft.com/office/drawing/2014/main" id="{6841757D-EFE6-A8E1-722E-127A2C63B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48" y="4772874"/>
            <a:ext cx="4009252" cy="20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9E876B-4BBB-ED8F-A66E-00AFFC79B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95" y="4856853"/>
            <a:ext cx="1545576" cy="9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Que es POSIX?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POSIX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 (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  <a:hlinkClick r:id="rId2" tooltip="Acrónimo"/>
              </a:rPr>
              <a:t>acrónimo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 de Portable </a:t>
            </a:r>
            <a:r>
              <a:rPr lang="es-ES" sz="22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Operating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 </a:t>
            </a:r>
            <a:r>
              <a:rPr lang="es-ES" sz="22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System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 Interface, y X viene de 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  <a:hlinkClick r:id="rId3" tooltip="UNIX"/>
              </a:rPr>
              <a:t>UNIX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) </a:t>
            </a:r>
          </a:p>
          <a:p>
            <a:r>
              <a:rPr lang="es-ES" sz="22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Norma </a:t>
            </a:r>
            <a:r>
              <a:rPr lang="es-ES" sz="2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escrita 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por la 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  <a:hlinkClick r:id="rId4" tooltip="IEEE"/>
              </a:rPr>
              <a:t>IEEE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, que define una interfaz estándar del 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  <a:hlinkClick r:id="rId5" tooltip="Sistema operativo"/>
              </a:rPr>
              <a:t>sistema operativo</a:t>
            </a:r>
            <a:endParaRPr lang="es-ES" sz="22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Arial"/>
            </a:endParaRPr>
          </a:p>
          <a:p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  <a:hlinkClick r:id="rId6" tooltip="Intérprete de comandos"/>
              </a:rPr>
              <a:t>Intérprete de comandos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 (o "</a:t>
            </a:r>
            <a:r>
              <a:rPr lang="es-ES" sz="22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shell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").​</a:t>
            </a:r>
          </a:p>
          <a:p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El término fue sugerido por 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  <a:hlinkClick r:id="rId7" tooltip="Richard Stallman"/>
              </a:rPr>
              <a:t>Richard </a:t>
            </a:r>
            <a:r>
              <a:rPr lang="es-ES" sz="22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  <a:hlinkClick r:id="rId7" tooltip="Richard Stallman"/>
              </a:rPr>
              <a:t>Stallman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 en la década de 1980.</a:t>
            </a:r>
          </a:p>
          <a:p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en respuesta a la demanda del 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  <a:hlinkClick r:id="rId4" tooltip="IEEE"/>
              </a:rPr>
              <a:t>IEEE</a:t>
            </a: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, que buscaba un nombre fácil de recordar. </a:t>
            </a:r>
          </a:p>
          <a:p>
            <a:pPr marL="114300" indent="0">
              <a:buNone/>
            </a:pPr>
            <a:r>
              <a:rPr lang="es-ES" sz="22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Arial"/>
              </a:rPr>
              <a:t>La traducción del acrónimo es "Interfaz de Sistema Operativo Portable".</a:t>
            </a: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0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69011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Distribuciones</a:t>
            </a:r>
            <a:r>
              <a:rPr lang="en-US" dirty="0"/>
              <a:t> GNU/Linux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6580518" cy="347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Basico</a:t>
            </a: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Ubuntu Desktop, Linux Mint, Fedora, Manjaro, Elementary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Intermedio</a:t>
            </a: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Ubuntu Server, Debian, CentOS, RedHat.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Avanzado</a:t>
            </a: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ArchLinux, Slackware, Gentoo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Jedi</a:t>
            </a: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Linux From Scratch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225319-BA9F-4C96-3D48-97BF716C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479" y="2772377"/>
            <a:ext cx="2075558" cy="207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52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084EC-21B9-C03B-45D4-EAE6FAF4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392" y="56456"/>
            <a:ext cx="8198917" cy="64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6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556414" y="13190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Arbol de </a:t>
            </a:r>
            <a:r>
              <a:rPr lang="en-US" dirty="0" err="1"/>
              <a:t>Carpetas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200" y="1457607"/>
            <a:ext cx="10515600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 Raíz del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boot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un directorio estático e </a:t>
            </a:r>
            <a:r>
              <a:rPr lang="es-E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incluye todos los ejecutables y archivos que son necesarios en el proceso de arranque del sistema,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que deberán ser utilizados antes 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s-ES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empiece a dar las órdenes de ejecución 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 descr="GRUB2: ¿Que és y como funciona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3780" r="4499" b="26506"/>
          <a:stretch/>
        </p:blipFill>
        <p:spPr bwMode="auto">
          <a:xfrm>
            <a:off x="5638723" y="3829614"/>
            <a:ext cx="4705941" cy="263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47010"/>
            <a:ext cx="43529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14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1420091" y="3812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Arbol de </a:t>
            </a:r>
            <a:r>
              <a:rPr lang="en-US" dirty="0" err="1"/>
              <a:t>Carpetas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662708" y="1386223"/>
            <a:ext cx="11095183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tmp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 archivos temporales para todos los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usuarios,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Usualmente se borran cuando se reinicia el servidor.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Ejm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tmp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hive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tmp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/Kafka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 para montado d discos externos, usb, iso,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/media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 cdrom, usb,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 para apps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 son de terceros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ejem: conda, tomcat, etc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8720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Arbol</a:t>
            </a:r>
            <a:r>
              <a:rPr lang="en-US" dirty="0"/>
              <a:t> de </a:t>
            </a:r>
            <a:r>
              <a:rPr lang="en-US" dirty="0" err="1"/>
              <a:t>Carpetas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04567" y="1869584"/>
            <a:ext cx="4629346" cy="4351338"/>
          </a:xfrm>
        </p:spPr>
        <p:txBody>
          <a:bodyPr>
            <a:normAutofit lnSpcReduction="10000"/>
          </a:bodyPr>
          <a:lstStyle/>
          <a:p>
            <a:pPr marL="355600" lvl="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/home </a:t>
            </a:r>
            <a:r>
              <a:rPr lang="es-PE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 </a:t>
            </a:r>
            <a:r>
              <a:rPr lang="es-ES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aquí se almacenan dentro de directorios separados los ficheros personales. Por ejemplo: </a:t>
            </a:r>
          </a:p>
          <a:p>
            <a:pPr marL="0" lvl="0" indent="0" algn="just">
              <a:lnSpc>
                <a:spcPct val="134375"/>
              </a:lnSpc>
              <a:buNone/>
            </a:pPr>
            <a:r>
              <a:rPr lang="es-ES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/home/</a:t>
            </a:r>
            <a:r>
              <a:rPr lang="es-ES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isaac</a:t>
            </a:r>
            <a:r>
              <a:rPr lang="es-ES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indent="0" algn="just">
              <a:lnSpc>
                <a:spcPct val="134375"/>
              </a:lnSpc>
              <a:buNone/>
            </a:pPr>
            <a:r>
              <a:rPr lang="es-ES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/home/Liam </a:t>
            </a:r>
            <a:endParaRPr lang="es-PE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07" y="1825625"/>
            <a:ext cx="5593876" cy="49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5016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7602900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 es un Sistema Operativo?</a:t>
            </a:r>
          </a:p>
          <a:p>
            <a:pPr marL="355600" lvl="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 es GNU/Linux? </a:t>
            </a:r>
          </a:p>
          <a:p>
            <a:pPr marL="355600" lvl="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y Distribuciones</a:t>
            </a:r>
          </a:p>
          <a:p>
            <a:pPr marL="355600" lvl="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Arbol de directorios</a:t>
            </a:r>
          </a:p>
          <a:p>
            <a:pPr marL="355600" lvl="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Archivos</a:t>
            </a:r>
          </a:p>
          <a:p>
            <a:pPr marL="355600" lvl="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 y Carpetas: leer, copiar, mover, borrar y buscar.</a:t>
            </a:r>
          </a:p>
          <a:p>
            <a:pPr marL="355600" lvl="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Compresión y descompresión de archivos</a:t>
            </a:r>
          </a:p>
          <a:p>
            <a:pPr marL="355600" lvl="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Edición de texto con nano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Arbol de </a:t>
            </a:r>
            <a:r>
              <a:rPr lang="en-US" dirty="0" err="1"/>
              <a:t>Carpetas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8426571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</a:t>
            </a:r>
            <a:r>
              <a:rPr lang="en-US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almacenan todos los binarios necesarios para garantizar las funciones básicas a nivel de 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usuario.</a:t>
            </a:r>
          </a:p>
          <a:p>
            <a:pPr marL="12700" lvl="0" algn="just">
              <a:lnSpc>
                <a:spcPct val="134375"/>
              </a:lnSpc>
            </a:pPr>
            <a:r>
              <a:rPr lang="es-ES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Ejm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sv-S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cat, cd, cp, echo, grep, gzip, kill, ls, mv, rm, ping, su, ps, tar y vi</a:t>
            </a:r>
            <a:r>
              <a:rPr lang="sv-S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 se encuentran  en USR: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sbin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 Lo mismo que lo anterior pero con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superuser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 se encuentran  en USR: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usr/bin              /usr/sbin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/usr/local/bin     /usr/local/sbin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738329-2D6A-389A-D0F9-B5135E47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778" y="806305"/>
            <a:ext cx="3515983" cy="14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814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198" y="79043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Arbol de </a:t>
            </a:r>
            <a:r>
              <a:rPr lang="en-US" dirty="0" err="1"/>
              <a:t>Carpetas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554182" y="1901502"/>
            <a:ext cx="10372435" cy="537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</a:t>
            </a:r>
            <a:r>
              <a:rPr lang="en-US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directorio /</a:t>
            </a:r>
            <a:r>
              <a:rPr lang="es-ES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viene de «</a:t>
            </a:r>
            <a:r>
              <a:rPr lang="es-ES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</a:t>
            </a:r>
            <a:r>
              <a:rPr lang="es-E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</a:t>
            </a:r>
            <a:r>
              <a:rPr lang="es-E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Resources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» y actualmente sirve para almacenar todos los 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 y utilidades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usuario, incluyendo todo el software instalado a través de los gestores de paquetes de cada distribución.</a:t>
            </a:r>
            <a:r>
              <a:rPr lang="en-U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12700" lvl="0" algn="just">
              <a:lnSpc>
                <a:spcPct val="134375"/>
              </a:lnSpc>
            </a:pP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vim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Does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exist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Apt-get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install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–y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vim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vim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algn="just">
              <a:lnSpc>
                <a:spcPct val="134375"/>
              </a:lnSpc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Exist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738329-2D6A-389A-D0F9-B5135E47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15" y="425656"/>
            <a:ext cx="3515983" cy="14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29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Arbol de </a:t>
            </a:r>
            <a:r>
              <a:rPr lang="en-US" dirty="0" err="1"/>
              <a:t>Carpetas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10319328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directorio incluye todos los dispositivos de almacenamiento, en forma de archivos, conectados al 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sistema.</a:t>
            </a:r>
            <a:endParaRPr lang="es-ES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EJM:</a:t>
            </a:r>
          </a:p>
          <a:p>
            <a:pPr marL="12700" lvl="0" algn="just">
              <a:lnSpc>
                <a:spcPct val="134375"/>
              </a:lnSpc>
            </a:pP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Cualquier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 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duro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conectado, partición, memoria USB, 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CDROM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conectado al sistema y que el sistema pueda entender como un volumen lógico de almacenamiento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12700" lvl="0" algn="just">
              <a:lnSpc>
                <a:spcPct val="134375"/>
              </a:lnSpc>
            </a:pPr>
            <a:endParaRPr lang="es-ES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	Segundo disco duro : </a:t>
            </a:r>
            <a:r>
              <a:rPr lang="es-ES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sdb</a:t>
            </a:r>
            <a:endParaRPr lang="es-ES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	Tercer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 duro : </a:t>
            </a:r>
            <a:r>
              <a:rPr lang="es-ES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sdc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  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1" algn="just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50764E-283F-9D79-9424-1B2083AB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84" y="603999"/>
            <a:ext cx="2397233" cy="140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579" y="4800828"/>
            <a:ext cx="4993465" cy="15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67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ow to create swap partition in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93" y="626356"/>
            <a:ext cx="5495733" cy="562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15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Arbol de </a:t>
            </a:r>
            <a:r>
              <a:rPr lang="en-US" dirty="0" err="1"/>
              <a:t>Carpetas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10134601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algn="just">
              <a:lnSpc>
                <a:spcPct val="134375"/>
              </a:lnSpc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-&gt;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de archivos virtual que proporciona información del núcleo y del proceso como archivos.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50764E-283F-9D79-9424-1B2083AB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02" y="274702"/>
            <a:ext cx="2397233" cy="140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r="57707"/>
          <a:stretch/>
        </p:blipFill>
        <p:spPr>
          <a:xfrm>
            <a:off x="49993" y="3607850"/>
            <a:ext cx="6218635" cy="197224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188" y="3322596"/>
            <a:ext cx="7597775" cy="33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0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Arbol de </a:t>
            </a:r>
            <a:r>
              <a:rPr lang="en-US" dirty="0" err="1"/>
              <a:t>Carpetas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8426571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/lib64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Incluye las </a:t>
            </a:r>
            <a:r>
              <a:rPr lang="es-E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esenciales  que son necesarios para que se puedan ejecutar correctamente todos los </a:t>
            </a:r>
            <a:r>
              <a:rPr lang="es-ES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binarios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 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encuentran en los directorios </a:t>
            </a:r>
            <a:r>
              <a:rPr lang="es-ES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ES" sz="2000" b="1" i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</a:t>
            </a:r>
            <a:r>
              <a:rPr lang="es-ES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/</a:t>
            </a:r>
            <a:r>
              <a:rPr lang="es-ES" sz="2000" b="1" i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sbin</a:t>
            </a: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así como los módulos del propio </a:t>
            </a:r>
            <a:r>
              <a:rPr lang="es-ES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 se encuentra presente en /</a:t>
            </a:r>
            <a:r>
              <a:rPr lang="es-ES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/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usr/lib</a:t>
            </a:r>
          </a:p>
          <a:p>
            <a:pPr marL="12700" lvl="1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/local/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50764E-283F-9D79-9424-1B2083AB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884" y="4166878"/>
            <a:ext cx="2397233" cy="140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02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Arbol de </a:t>
            </a:r>
            <a:r>
              <a:rPr lang="en-US" dirty="0" err="1"/>
              <a:t>Carpetas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10356274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1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 </a:t>
            </a:r>
            <a:r>
              <a:rPr lang="en-U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"Editable Text Configuration</a:t>
            </a:r>
            <a:r>
              <a:rPr lang="en-U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".</a:t>
            </a:r>
          </a:p>
          <a:p>
            <a:pPr marL="12700" lvl="1" algn="just">
              <a:lnSpc>
                <a:spcPct val="134375"/>
              </a:lnSpc>
            </a:pPr>
            <a:r>
              <a:rPr lang="es-E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el encargado de almacenar los archivos de configuración tanto a nivel de componentes del sistema operativo en sí, como de los programas y aplicaciones instaladas a posteriori</a:t>
            </a:r>
            <a:r>
              <a:rPr lang="es-E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1" algn="just">
              <a:lnSpc>
                <a:spcPct val="134375"/>
              </a:lnSpc>
            </a:pP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Ejem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1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/spark2/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</a:p>
          <a:p>
            <a:pPr marL="12700" lvl="1" algn="just">
              <a:lnSpc>
                <a:spcPct val="134375"/>
              </a:lnSpc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/spark2/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spark-defaults.conf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1" algn="just">
              <a:lnSpc>
                <a:spcPct val="134375"/>
              </a:lnSpc>
            </a:pP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hdfs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dfs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hdfs:///spark2-history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</a:p>
          <a:p>
            <a:pPr marL="12700" lvl="1" algn="just">
              <a:lnSpc>
                <a:spcPct val="134375"/>
              </a:lnSpc>
            </a:pPr>
            <a:r>
              <a:rPr lang="en-US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hdfs</a:t>
            </a:r>
            <a:r>
              <a:rPr lang="en-U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dfs</a:t>
            </a:r>
            <a:r>
              <a:rPr lang="en-U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-cat hdfs:///</a:t>
            </a:r>
            <a:r>
              <a:rPr lang="en-U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spark2-history/application_16</a:t>
            </a:r>
          </a:p>
          <a:p>
            <a:pPr marL="12700" lvl="1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/Kafka/</a:t>
            </a:r>
          </a:p>
          <a:p>
            <a:pPr marL="355600" lvl="1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750764E-283F-9D79-9424-1B2083AB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539" y="4108282"/>
            <a:ext cx="2397233" cy="140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968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1420091" y="38128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Arbol de </a:t>
            </a:r>
            <a:r>
              <a:rPr lang="en-US" dirty="0" err="1"/>
              <a:t>Carpetas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662708" y="1386223"/>
            <a:ext cx="9478819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/cache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/log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-&gt;</a:t>
            </a:r>
          </a:p>
          <a:p>
            <a:pPr marL="1270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contenido variable, pero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almacena cache y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logs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apps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algn="just">
              <a:lnSpc>
                <a:spcPct val="134375"/>
              </a:lnSpc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Ejm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</a:t>
            </a:r>
          </a:p>
          <a:p>
            <a:pPr marL="1270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 un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cluster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hadoop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042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5082CD-9A24-9719-E945-D00D0ADE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4" y="0"/>
            <a:ext cx="10599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11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Archivos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8426571" cy="347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   -&gt; archivos normales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4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   -&gt; directorios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     -&gt; enlaces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    -&gt; dispositivo caracter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    -&gt; dispositivo bloque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    -&gt; tuberias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     -&gt; socket</a:t>
            </a:r>
          </a:p>
        </p:txBody>
      </p:sp>
    </p:spTree>
    <p:extLst>
      <p:ext uri="{BB962C8B-B14F-4D97-AF65-F5344CB8AC3E}">
        <p14:creationId xmlns:p14="http://schemas.microsoft.com/office/powerpoint/2010/main" val="196536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Qué</a:t>
            </a:r>
            <a:r>
              <a:rPr lang="en-US" dirty="0"/>
              <a:t> es un Sistema </a:t>
            </a:r>
            <a:r>
              <a:rPr lang="en-US" dirty="0" err="1"/>
              <a:t>Operativo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588260" y="2282150"/>
            <a:ext cx="689875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sistema operativo (SO) es el conjunto de programas de un sistema informático que gestiona los recursos de hardware y provee servicios a los programas de aplicación de software. Estos programas se ejecutan en modo privilegiado respecto de los restantes.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Analogía: </a:t>
            </a:r>
            <a:r>
              <a:rPr lang="es-PE" sz="2000" b="1" i="1" u="sng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avion, sistema + tablero de controles y piloto</a:t>
            </a:r>
            <a:r>
              <a:rPr lang="es-PE" sz="2000" b="1" i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b="1" i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Donde el primero es el hardware, el segundo el SO y el tercero el usuario.</a:t>
            </a:r>
          </a:p>
        </p:txBody>
      </p:sp>
      <p:pic>
        <p:nvPicPr>
          <p:cNvPr id="2050" name="Picture 2" descr="Cabina Avion">
            <a:extLst>
              <a:ext uri="{FF2B5EF4-FFF2-40B4-BE49-F238E27FC236}">
                <a16:creationId xmlns:a16="http://schemas.microsoft.com/office/drawing/2014/main" id="{9CE1FE0E-9194-D6BF-DCDA-228296C9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49" y="2331823"/>
            <a:ext cx="3866791" cy="236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166255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654170" y="81866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Archivos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654170" y="1863579"/>
            <a:ext cx="10106892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 y Directorios: 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/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carpeta es un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(?):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file /home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file /etc/issue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file /bin/yes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Carácter </a:t>
            </a:r>
            <a:r>
              <a:rPr lang="en-US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s-E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 que proporciona acceso a un dispositivo de entrada/salida</a:t>
            </a:r>
            <a:r>
              <a:rPr lang="en-US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/dev/tty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Bloque apunta a un dispositivo de tipo "bloque" (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 presentes  /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/dev/xvda1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30B80C-EE35-3654-1DC1-304D12D5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52" y="743595"/>
            <a:ext cx="20574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51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725055" y="11009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Archivos</a:t>
            </a:r>
            <a:endParaRPr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273EC7D6-0C0E-5E83-975C-7CDBEE03A2CB}"/>
              </a:ext>
            </a:extLst>
          </p:cNvPr>
          <p:cNvSpPr txBox="1"/>
          <p:nvPr/>
        </p:nvSpPr>
        <p:spPr>
          <a:xfrm>
            <a:off x="391209" y="2298170"/>
            <a:ext cx="6803917" cy="619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Enlace: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/var/run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EJM:</a:t>
            </a:r>
          </a:p>
          <a:p>
            <a:pPr marL="12700" lvl="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touch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hard.txt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0$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soft.txt</a:t>
            </a:r>
          </a:p>
          <a:p>
            <a:pPr marL="12700" lvl="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ln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hard.txt hardlink.txt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 files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created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mirror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12700" lvl="0">
              <a:lnSpc>
                <a:spcPct val="134375"/>
              </a:lnSpc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ln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–s soft.txt symbolic.txt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 file and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simbolic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30B80C-EE35-3654-1DC1-304D12D5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52" y="580476"/>
            <a:ext cx="20574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ARD LINK vs SYMBOLIC LIN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57" y="2177845"/>
            <a:ext cx="5416153" cy="308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6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Archivos</a:t>
            </a:r>
            <a:endParaRPr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273EC7D6-0C0E-5E83-975C-7CDBEE03A2CB}"/>
              </a:ext>
            </a:extLst>
          </p:cNvPr>
          <p:cNvSpPr txBox="1"/>
          <p:nvPr/>
        </p:nvSpPr>
        <p:spPr>
          <a:xfrm>
            <a:off x="1591181" y="2554031"/>
            <a:ext cx="5498644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Pipe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(?): 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/dev/stdin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Socket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(?)(file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linked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/tmp/.X11-unix/X0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30B80C-EE35-3654-1DC1-304D12D5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52" y="580476"/>
            <a:ext cx="20574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075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030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Archivo</a:t>
            </a:r>
            <a:r>
              <a:rPr lang="en-US" dirty="0"/>
              <a:t>/</a:t>
            </a:r>
            <a:r>
              <a:rPr lang="en-US" dirty="0" err="1"/>
              <a:t>Carpeta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5175849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mkdir carpeta1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mkdir -p carpeta2/subcarpeta</a:t>
            </a:r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273EC7D6-0C0E-5E83-975C-7CDBEE03A2CB}"/>
              </a:ext>
            </a:extLst>
          </p:cNvPr>
          <p:cNvSpPr txBox="1"/>
          <p:nvPr/>
        </p:nvSpPr>
        <p:spPr>
          <a:xfrm>
            <a:off x="6280029" y="2260145"/>
            <a:ext cx="5339752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touch carpeta1/hi.txt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"hi" &gt; carpeta2/hola.txt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"bye1" &gt; carpeta2/adios.txt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"bye2" &gt;&gt;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carpeta2/adios.txt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(&gt; al Inicio) 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(&gt;&gt; al final) 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5957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Leer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5073771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/home/ubuntu/ &amp;&amp; ls -l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 -l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/home/ubuntu/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carpeta1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carpeta2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tree carpeta2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273EC7D6-0C0E-5E83-975C-7CDBEE03A2CB}"/>
              </a:ext>
            </a:extLst>
          </p:cNvPr>
          <p:cNvSpPr txBox="1"/>
          <p:nvPr/>
        </p:nvSpPr>
        <p:spPr>
          <a:xfrm>
            <a:off x="6280029" y="2260145"/>
            <a:ext cx="5073771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carpeta1/adios.txt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carpeta1/adios.txt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carpeta1/adios.txt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-n 1 carpeta2/adios.txt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tail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-n 1 carpeta2/adios.txt</a:t>
            </a:r>
          </a:p>
        </p:txBody>
      </p:sp>
    </p:spTree>
    <p:extLst>
      <p:ext uri="{BB962C8B-B14F-4D97-AF65-F5344CB8AC3E}">
        <p14:creationId xmlns:p14="http://schemas.microsoft.com/office/powerpoint/2010/main" val="830141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Copiar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5073771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cp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carpeta2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carpeta3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(probar de nuevo)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cp -r carpeta2 carpeta3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-la carpeta3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(hay carpeta2?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copia de nuevo)</a:t>
            </a:r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273EC7D6-0C0E-5E83-975C-7CDBEE03A2CB}"/>
              </a:ext>
            </a:extLst>
          </p:cNvPr>
          <p:cNvSpPr txBox="1"/>
          <p:nvPr/>
        </p:nvSpPr>
        <p:spPr>
          <a:xfrm>
            <a:off x="6280029" y="2260145"/>
            <a:ext cx="5073771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cp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carpeta1/hi.txt  carpeta3/</a:t>
            </a:r>
          </a:p>
        </p:txBody>
      </p:sp>
    </p:spTree>
    <p:extLst>
      <p:ext uri="{BB962C8B-B14F-4D97-AF65-F5344CB8AC3E}">
        <p14:creationId xmlns:p14="http://schemas.microsoft.com/office/powerpoint/2010/main" val="697004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Mover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5073771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carpeta3 carpeta4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273EC7D6-0C0E-5E83-975C-7CDBEE03A2CB}"/>
              </a:ext>
            </a:extLst>
          </p:cNvPr>
          <p:cNvSpPr txBox="1"/>
          <p:nvPr/>
        </p:nvSpPr>
        <p:spPr>
          <a:xfrm>
            <a:off x="6280029" y="2260145"/>
            <a:ext cx="5227609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carpeta4/hi.txt carpeta4/hola.txt</a:t>
            </a:r>
          </a:p>
        </p:txBody>
      </p:sp>
    </p:spTree>
    <p:extLst>
      <p:ext uri="{BB962C8B-B14F-4D97-AF65-F5344CB8AC3E}">
        <p14:creationId xmlns:p14="http://schemas.microsoft.com/office/powerpoint/2010/main" val="3662997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5073771" cy="125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 -r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carpeta4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273EC7D6-0C0E-5E83-975C-7CDBEE03A2CB}"/>
              </a:ext>
            </a:extLst>
          </p:cNvPr>
          <p:cNvSpPr txBox="1"/>
          <p:nvPr/>
        </p:nvSpPr>
        <p:spPr>
          <a:xfrm>
            <a:off x="6280029" y="2260145"/>
            <a:ext cx="5073771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carpeta1/hi.txt</a:t>
            </a:r>
          </a:p>
        </p:txBody>
      </p:sp>
    </p:spTree>
    <p:extLst>
      <p:ext uri="{BB962C8B-B14F-4D97-AF65-F5344CB8AC3E}">
        <p14:creationId xmlns:p14="http://schemas.microsoft.com/office/powerpoint/2010/main" val="748004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archivo</a:t>
            </a:r>
            <a:r>
              <a:rPr lang="en-US" dirty="0"/>
              <a:t>/</a:t>
            </a:r>
            <a:r>
              <a:rPr lang="en-US" dirty="0" err="1"/>
              <a:t>carpeta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5073771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/home/ubuntu/ -name "carpeta2"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./ -name "carpeta2"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273EC7D6-0C0E-5E83-975C-7CDBEE03A2CB}"/>
              </a:ext>
            </a:extLst>
          </p:cNvPr>
          <p:cNvSpPr txBox="1"/>
          <p:nvPr/>
        </p:nvSpPr>
        <p:spPr>
          <a:xfrm>
            <a:off x="6280029" y="2260145"/>
            <a:ext cx="5073771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/home/ubuntu/ -name "adios.txt"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.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 -name "adios.txt"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6FD763-5021-DBD9-9623-62DD261D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69" y="4770129"/>
            <a:ext cx="20574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767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654170" y="76822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Buscar</a:t>
            </a:r>
            <a:r>
              <a:rPr lang="en-US" dirty="0"/>
              <a:t> el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 smtClean="0"/>
              <a:t>:</a:t>
            </a:r>
            <a:r>
              <a:rPr lang="es-PE" dirty="0"/>
              <a:t/>
            </a:r>
            <a:br>
              <a:rPr lang="es-PE" dirty="0"/>
            </a:br>
            <a:r>
              <a:rPr lang="es-PE" dirty="0" smtClean="0"/>
              <a:t>r= </a:t>
            </a:r>
            <a:r>
              <a:rPr lang="es-PE" dirty="0" err="1" smtClean="0"/>
              <a:t>recursive</a:t>
            </a:r>
            <a:r>
              <a:rPr lang="es-PE" dirty="0" smtClean="0"/>
              <a:t/>
            </a:r>
            <a:br>
              <a:rPr lang="es-PE" dirty="0" smtClean="0"/>
            </a:br>
            <a:r>
              <a:rPr lang="es-PE" dirty="0" smtClean="0"/>
              <a:t>n= line </a:t>
            </a:r>
            <a:r>
              <a:rPr lang="es-PE" dirty="0" err="1" smtClean="0"/>
              <a:t>number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5073771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grep -rn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"bye" carpeta2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grep -rn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"bye" /home/ubuntu/carpeta2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273EC7D6-0C0E-5E83-975C-7CDBEE03A2CB}"/>
              </a:ext>
            </a:extLst>
          </p:cNvPr>
          <p:cNvSpPr txBox="1"/>
          <p:nvPr/>
        </p:nvSpPr>
        <p:spPr>
          <a:xfrm>
            <a:off x="6280029" y="2260145"/>
            <a:ext cx="5073771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grep -n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"bye" carpeta2/adios.txt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grep -n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"bye" /home/ubuntu/carpeta2/adios.txt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ECED7F1-97B8-AF29-AEED-94B57B3C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727" y="4538245"/>
            <a:ext cx="20574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06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 es Unix</a:t>
            </a:r>
            <a:r>
              <a:rPr lang="es-PE" b="1" i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2582" y="1505527"/>
            <a:ext cx="7952509" cy="4218854"/>
          </a:xfrm>
        </p:spPr>
        <p:txBody>
          <a:bodyPr/>
          <a:lstStyle/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operativo desarrollado en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Lenguaje Ensamblador en 1969 por AT</a:t>
            </a:r>
            <a:r>
              <a:rPr lang="en-US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&amp;T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es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Opensource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 : Portabilidad, multitarea, multiusuario.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60" y="4295439"/>
            <a:ext cx="3511904" cy="1881524"/>
          </a:xfrm>
          <a:prstGeom prst="rect">
            <a:avLst/>
          </a:prstGeom>
        </p:spPr>
      </p:pic>
      <p:pic>
        <p:nvPicPr>
          <p:cNvPr id="1026" name="Picture 2" descr="Motorola 6800 Assembly 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289" y="1163782"/>
            <a:ext cx="3146347" cy="501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9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Compresion</a:t>
            </a:r>
            <a:r>
              <a:rPr lang="en-US" dirty="0"/>
              <a:t> y </a:t>
            </a:r>
            <a:r>
              <a:rPr lang="en-US" dirty="0" err="1"/>
              <a:t>descompresion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9806797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Comprimir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 -cvf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compreso.tar carpeta2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Descomprimir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cd /tmp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 -xvf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/home/ubuntu/compreso.tar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 home/ubuntu/carpeta2/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Comprimir zip: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apt update &amp;&amp; sudo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install zip unzip -y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zip -r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compreso.zip carpeta2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Descomprimir zip: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cd /tmp &amp;&amp;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unzip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/home/ubuntu/compreso.zip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B3239BD-8704-8C54-F126-EC7FEC7E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303" y="3401491"/>
            <a:ext cx="2509547" cy="14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89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Edición</a:t>
            </a:r>
            <a:r>
              <a:rPr lang="en-US" dirty="0"/>
              <a:t> de </a:t>
            </a:r>
            <a:r>
              <a:rPr lang="en-US" dirty="0" err="1"/>
              <a:t>archivo</a:t>
            </a:r>
            <a:r>
              <a:rPr lang="en-US" dirty="0"/>
              <a:t> con Nano: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9806797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Abrir archivo y agregar 3 lineas con cualquier texto: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nano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carpeta2/adios.txt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Atajos de teclado: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Guardar cambios: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Ctrl + x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Responder con: y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Luego: Enter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Buscar texto: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Ctrl + w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Cortar una linea entera: Ctrl + k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Pegar: Ctrl + u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4108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 </a:t>
            </a:r>
            <a:r>
              <a:rPr lang="en-US" dirty="0" err="1" smtClean="0"/>
              <a:t>Ejercicio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124A45C9-7A07-A408-131E-BCF91BA83554}"/>
              </a:ext>
            </a:extLst>
          </p:cNvPr>
          <p:cNvSpPr txBox="1"/>
          <p:nvPr/>
        </p:nvSpPr>
        <p:spPr>
          <a:xfrm>
            <a:off x="838199" y="2282150"/>
            <a:ext cx="8426571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arbol de archivos: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miproyecto/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subcarpeta1/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hola.txt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saludos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subcarpeta2/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file.txt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file2.txt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subcarpeta3/</a:t>
            </a:r>
          </a:p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file3</a:t>
            </a:r>
          </a:p>
        </p:txBody>
      </p:sp>
    </p:spTree>
    <p:extLst>
      <p:ext uri="{BB962C8B-B14F-4D97-AF65-F5344CB8AC3E}">
        <p14:creationId xmlns:p14="http://schemas.microsoft.com/office/powerpoint/2010/main" val="3966843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Preguntas</a:t>
            </a:r>
            <a:r>
              <a:rPr lang="en-US" dirty="0"/>
              <a:t>?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5CB29-E00C-4944-F3EB-AA35F46FB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610" y="2634890"/>
            <a:ext cx="14986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773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Bibliografía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67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Compresion de archivos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https://www.edu.xunta.gal/centros/zonabetanzosd6/node/29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Edicion con nano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https://www.arsys.es/blog/comandos-nano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365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47" name="Google Shape;147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72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9800" y="2812762"/>
            <a:ext cx="10515600" cy="1325563"/>
          </a:xfrm>
        </p:spPr>
        <p:txBody>
          <a:bodyPr/>
          <a:lstStyle/>
          <a:p>
            <a:r>
              <a:rPr lang="es-PE" dirty="0" smtClean="0"/>
              <a:t>Es Linux un sistema operativo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199" y="824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smtClean="0"/>
              <a:t>Linux ?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7148689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un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nucleo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Sistema o también llamado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(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monolito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</a:p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Creado por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Tolvards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Conecta el sistema operativo con el hardware.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 los recursos del hardware.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644479" y="3238166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 err="1" smtClean="0">
                <a:solidFill>
                  <a:srgbClr val="2C3943"/>
                </a:solidFill>
                <a:latin typeface="Century Gothic"/>
                <a:sym typeface="Century Gothic"/>
              </a:rPr>
              <a:t>Tux</a:t>
            </a:r>
            <a:endParaRPr lang="en-US" sz="2400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E3D4BEDC-0454-13A4-05DC-17D1BC9C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174" y="1489697"/>
            <a:ext cx="1383750" cy="1630749"/>
          </a:xfrm>
          <a:prstGeom prst="rect">
            <a:avLst/>
          </a:prstGeom>
        </p:spPr>
      </p:pic>
      <p:pic>
        <p:nvPicPr>
          <p:cNvPr id="12" name="Picture 2" descr="Demystifiying The Linux Kernel – Digilent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888" y="3817551"/>
            <a:ext cx="3025671" cy="239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4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199" y="8246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Qué</a:t>
            </a:r>
            <a:r>
              <a:rPr lang="en-US" dirty="0"/>
              <a:t> es GNU/Linux?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7148689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GNU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Unix creado por Richard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Stallman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 1983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GNU + LINUX se unen y se crea el Sistema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Operativo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inspirado en Unix. (GNU/LINUX)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GNU Le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fatla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kernel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ser un sistema operativo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github.com/torvalds/linux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Multitarea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multiusuario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lvl="0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 líneas de código de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unix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GNU/Linux - Wikipedia, la enciclopedia libre">
            <a:extLst>
              <a:ext uri="{FF2B5EF4-FFF2-40B4-BE49-F238E27FC236}">
                <a16:creationId xmlns:a16="http://schemas.microsoft.com/office/drawing/2014/main" id="{27675021-783B-0524-AE1E-DFF8A1AF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74" y="2339184"/>
            <a:ext cx="2918707" cy="331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0466396" y="4808348"/>
            <a:ext cx="559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 smtClean="0">
                <a:solidFill>
                  <a:srgbClr val="2C3943"/>
                </a:solidFill>
                <a:latin typeface="Century Gothic"/>
                <a:sym typeface="Century Gothic"/>
              </a:rPr>
              <a:t>ñu</a:t>
            </a:r>
            <a:endParaRPr lang="en-US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13818" t="6685"/>
          <a:stretch/>
        </p:blipFill>
        <p:spPr>
          <a:xfrm>
            <a:off x="6764424" y="4603678"/>
            <a:ext cx="2131514" cy="21019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815983"/>
            <a:ext cx="5400453" cy="12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Cómo debemos llamar al sistema operativo ? 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9668"/>
            <a:ext cx="101631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Importancia</a:t>
            </a:r>
            <a:r>
              <a:rPr lang="en-US" dirty="0"/>
              <a:t> de GNU/Linux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7148689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está construído mayormente con el.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Alta demanda laboral.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Robusto, estable y rápido.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Existe gran cantidad de documentación.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Alto nivel de personalización</a:t>
            </a:r>
          </a:p>
        </p:txBody>
      </p:sp>
      <p:pic>
        <p:nvPicPr>
          <p:cNvPr id="7" name="Picture 8" descr="Kernel Linux 4.11">
            <a:extLst>
              <a:ext uri="{FF2B5EF4-FFF2-40B4-BE49-F238E27FC236}">
                <a16:creationId xmlns:a16="http://schemas.microsoft.com/office/drawing/2014/main" id="{66B2CC56-F929-80BD-8DE6-E1DE7578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484" y="2572084"/>
            <a:ext cx="4291718" cy="207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8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3710</TotalTime>
  <Words>1828</Words>
  <Application>Microsoft Office PowerPoint</Application>
  <PresentationFormat>Panorámica</PresentationFormat>
  <Paragraphs>208</Paragraphs>
  <Slides>45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Calibri</vt:lpstr>
      <vt:lpstr>Century Gothic</vt:lpstr>
      <vt:lpstr>Arial</vt:lpstr>
      <vt:lpstr>Tema de Office</vt:lpstr>
      <vt:lpstr>     Introducción a GNU/Linux</vt:lpstr>
      <vt:lpstr>Presentación de PowerPoint</vt:lpstr>
      <vt:lpstr>Qué es un Sistema Operativo?</vt:lpstr>
      <vt:lpstr>Que es Unix?</vt:lpstr>
      <vt:lpstr>Es Linux un sistema operativo ?</vt:lpstr>
      <vt:lpstr>Qué es Linux ?</vt:lpstr>
      <vt:lpstr>Qué es GNU/Linux?</vt:lpstr>
      <vt:lpstr>Cómo debemos llamar al sistema operativo ? </vt:lpstr>
      <vt:lpstr>Importancia de GNU/Linux</vt:lpstr>
      <vt:lpstr>Componentes</vt:lpstr>
      <vt:lpstr>Componentes</vt:lpstr>
      <vt:lpstr>Componentes</vt:lpstr>
      <vt:lpstr>Distribuciones GNU/Linux</vt:lpstr>
      <vt:lpstr>Que es POSIX?</vt:lpstr>
      <vt:lpstr>Distribuciones GNU/Linux</vt:lpstr>
      <vt:lpstr>Presentación de PowerPoint</vt:lpstr>
      <vt:lpstr>Arbol de Carpetas</vt:lpstr>
      <vt:lpstr>Arbol de Carpetas</vt:lpstr>
      <vt:lpstr>Arbol de Carpetas</vt:lpstr>
      <vt:lpstr>Arbol de Carpetas</vt:lpstr>
      <vt:lpstr>Arbol de Carpetas</vt:lpstr>
      <vt:lpstr>Arbol de Carpetas</vt:lpstr>
      <vt:lpstr>Presentación de PowerPoint</vt:lpstr>
      <vt:lpstr>Arbol de Carpetas</vt:lpstr>
      <vt:lpstr>Arbol de Carpetas</vt:lpstr>
      <vt:lpstr>Arbol de Carpetas</vt:lpstr>
      <vt:lpstr>Arbol de Carpetas</vt:lpstr>
      <vt:lpstr>Presentación de PowerPoint</vt:lpstr>
      <vt:lpstr>Tipos de Archivos</vt:lpstr>
      <vt:lpstr>Tipos de Archivos</vt:lpstr>
      <vt:lpstr>Tipos de Archivos</vt:lpstr>
      <vt:lpstr>Tipos de Archivos</vt:lpstr>
      <vt:lpstr>Crear Archivo/Carpeta:</vt:lpstr>
      <vt:lpstr>Leer el contenido:</vt:lpstr>
      <vt:lpstr>Copiar el contenido:</vt:lpstr>
      <vt:lpstr>Mover el contenido:</vt:lpstr>
      <vt:lpstr>Eliminar el contenido:</vt:lpstr>
      <vt:lpstr>Buscar el archivo/carpeta:</vt:lpstr>
      <vt:lpstr>Buscar el contenido en: r= recursive n= line number</vt:lpstr>
      <vt:lpstr>Compresion y descompresion:</vt:lpstr>
      <vt:lpstr>Edición de archivo con Nano:</vt:lpstr>
      <vt:lpstr> Ejercicio</vt:lpstr>
      <vt:lpstr>Preguntas?</vt:lpstr>
      <vt:lpstr>Bibliografía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DevOps Essentials</dc:title>
  <dc:creator>pc1</dc:creator>
  <cp:lastModifiedBy>Usuario</cp:lastModifiedBy>
  <cp:revision>247</cp:revision>
  <dcterms:created xsi:type="dcterms:W3CDTF">2021-02-09T22:31:30Z</dcterms:created>
  <dcterms:modified xsi:type="dcterms:W3CDTF">2023-06-04T09:00:36Z</dcterms:modified>
</cp:coreProperties>
</file>